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6" r:id="rId7"/>
    <p:sldId id="267" r:id="rId8"/>
    <p:sldId id="263" r:id="rId9"/>
    <p:sldId id="268" r:id="rId10"/>
    <p:sldId id="269" r:id="rId11"/>
    <p:sldId id="265" r:id="rId12"/>
    <p:sldId id="258" r:id="rId13"/>
  </p:sldIdLst>
  <p:sldSz cx="18288000" cy="10287000"/>
  <p:notesSz cx="6858000" cy="9144000"/>
  <p:embeddedFontLst>
    <p:embeddedFont>
      <p:font typeface="Pretendard Bold" panose="020B0600000101010101" charset="-127"/>
      <p:bold r:id="rId14"/>
    </p:embeddedFont>
    <p:embeddedFont>
      <p:font typeface="맑은 고딕" panose="020B0503020000020004" pitchFamily="50" charset="-127"/>
      <p:regular r:id="rId15"/>
      <p:bold r:id="rId16"/>
    </p:embeddedFont>
    <p:embeddedFont>
      <p:font typeface="Pretendard Light" panose="020B0600000101010101" charset="-127"/>
      <p:regular r:id="rId17"/>
    </p:embeddedFont>
    <p:embeddedFont>
      <p:font typeface="Pretendard Black" panose="020B0600000101010101" charset="-127"/>
      <p:bold r:id="rId18"/>
    </p:embeddedFont>
    <p:embeddedFont>
      <p:font typeface="Pretendard SemiBold" panose="020B0600000101010101" charset="-127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Pretendard ExtraBold" panose="020B0600000101010101" charset="-127"/>
      <p:bold r:id="rId24"/>
    </p:embeddedFont>
    <p:embeddedFont>
      <p:font typeface="Pretendard Regular" panose="020B0600000101010101" charset="-127"/>
      <p:regular r:id="rId25"/>
    </p:embeddedFont>
    <p:embeddedFont>
      <p:font typeface="Pretendard Medium" panose="020B0600000101010101" charset="-127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6.png"/><Relationship Id="rId7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image" Target="../media/image28.pn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3400" y="749300"/>
            <a:ext cx="4178300" cy="6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0500" y="939800"/>
            <a:ext cx="368300" cy="292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76300" y="9461500"/>
            <a:ext cx="10401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109"/>
              </a:lnSpc>
            </a:pPr>
            <a:r>
              <a:rPr lang="en-US" sz="2400" b="0" i="0" u="none" strike="noStrike" dirty="0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[</a:t>
            </a:r>
            <a:r>
              <a:rPr lang="ko-KR" altLang="en-US" sz="2400" b="0" i="0" u="none" strike="noStrike" dirty="0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기업프로젝트</a:t>
            </a:r>
            <a:r>
              <a:rPr lang="en-US" altLang="ko-KR" sz="2400" b="0" i="0" u="none" strike="noStrike" dirty="0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] </a:t>
            </a:r>
            <a:r>
              <a:rPr lang="ko-KR" altLang="en-US" sz="2400" b="0" i="0" u="none" strike="noStrike" dirty="0" err="1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프론트엔드</a:t>
            </a:r>
            <a:r>
              <a:rPr lang="en-US" altLang="ko-KR" sz="2400" b="0" i="0" u="none" strike="noStrike" dirty="0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en-US" altLang="ko-KR" sz="2400" b="0" i="0" u="none" strike="noStrike" dirty="0" err="1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React,PHP</a:t>
            </a:r>
            <a:r>
              <a:rPr lang="en-US" altLang="ko-KR" sz="2400" b="0" i="0" u="none" strike="noStrike" dirty="0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), </a:t>
            </a:r>
            <a:r>
              <a:rPr lang="ko-KR" altLang="en-US" sz="2400" b="0" i="0" u="none" strike="noStrike" dirty="0" err="1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플러터</a:t>
            </a:r>
            <a:r>
              <a:rPr lang="en-US" altLang="ko-KR" sz="2400" b="0" i="0" u="none" strike="noStrike" dirty="0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(Flutter) </a:t>
            </a:r>
            <a:r>
              <a:rPr lang="ko-KR" altLang="en-US" sz="2400" b="0" i="0" u="none" strike="noStrike" dirty="0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활용 웹</a:t>
            </a:r>
            <a:r>
              <a:rPr lang="en-US" altLang="ko-KR" sz="2400" b="0" i="0" u="none" strike="noStrike" dirty="0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&amp;</a:t>
            </a:r>
            <a:r>
              <a:rPr lang="ko-KR" altLang="en-US" sz="2400" b="0" i="0" u="none" strike="noStrike" dirty="0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앱 개발 양성과정</a:t>
            </a:r>
            <a:endParaRPr lang="en-US" sz="2400" b="0" i="0" u="none" strike="noStrike" dirty="0">
              <a:solidFill>
                <a:srgbClr val="787878">
                  <a:alpha val="83137"/>
                </a:srgb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113000" y="9144000"/>
            <a:ext cx="26416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109"/>
              </a:lnSpc>
            </a:pPr>
            <a:r>
              <a:rPr lang="ko-KR" sz="2800" b="1" i="0" u="none" strike="noStrike" dirty="0">
                <a:solidFill>
                  <a:srgbClr val="787878">
                    <a:alpha val="83137"/>
                  </a:srgbClr>
                </a:solidFill>
                <a:ea typeface="Pretendard Bold"/>
              </a:rPr>
              <a:t>발표자</a:t>
            </a:r>
            <a:r>
              <a:rPr lang="en-US" sz="2000" b="1" i="0" u="none" strike="noStrike" dirty="0">
                <a:solidFill>
                  <a:srgbClr val="787878">
                    <a:alpha val="83137"/>
                  </a:srgbClr>
                </a:solidFill>
                <a:latin typeface="Pretendard Light"/>
              </a:rPr>
              <a:t>    </a:t>
            </a:r>
            <a:r>
              <a:rPr lang="ko-KR" altLang="en-US" sz="4000" b="1" dirty="0">
                <a:solidFill>
                  <a:srgbClr val="787878">
                    <a:alpha val="83137"/>
                  </a:srgbClr>
                </a:solidFill>
                <a:latin typeface="Pretendard Light"/>
                <a:ea typeface="Pretendard Light"/>
              </a:rPr>
              <a:t>이은경</a:t>
            </a:r>
            <a:endParaRPr lang="ko-KR" sz="4000" b="1" i="0" u="none" strike="noStrike" dirty="0">
              <a:solidFill>
                <a:srgbClr val="787878">
                  <a:alpha val="83137"/>
                </a:srgbClr>
              </a:solidFill>
              <a:ea typeface="Pretendard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60500" y="2552700"/>
            <a:ext cx="11188700" cy="410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en-US" altLang="ko-KR" sz="12800" b="0" i="0" u="none" strike="noStrike" spc="-200" dirty="0">
                <a:solidFill>
                  <a:srgbClr val="FFFFF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2</a:t>
            </a:r>
            <a:r>
              <a:rPr lang="ko-KR" altLang="en-US" sz="12800" b="0" i="0" u="none" strike="noStrike" spc="-200" dirty="0">
                <a:solidFill>
                  <a:srgbClr val="FFFFF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차 </a:t>
            </a:r>
            <a:r>
              <a:rPr lang="en-US" altLang="ko-KR" sz="12800" b="0" i="0" u="none" strike="noStrike" spc="-200" dirty="0">
                <a:solidFill>
                  <a:srgbClr val="FFFFF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PJ</a:t>
            </a:r>
            <a:endParaRPr lang="ko-KR" sz="12800" b="0" i="0" u="none" strike="noStrike" spc="-200" dirty="0">
              <a:solidFill>
                <a:srgbClr val="FFFFFF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lvl="0" algn="l">
              <a:lnSpc>
                <a:spcPct val="92960"/>
              </a:lnSpc>
            </a:pPr>
            <a:r>
              <a:rPr lang="en-US" altLang="ko-KR" sz="12800" b="0" i="0" u="none" strike="noStrike" spc="-200" dirty="0">
                <a:solidFill>
                  <a:srgbClr val="EF000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GNC Media</a:t>
            </a:r>
            <a:endParaRPr lang="en-US" sz="12800" b="0" i="0" u="none" strike="noStrike" spc="-200" dirty="0">
              <a:solidFill>
                <a:srgbClr val="EF0000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60500" y="6972300"/>
            <a:ext cx="5232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500" spc="600" dirty="0">
                <a:solidFill>
                  <a:srgbClr val="FFFFFF"/>
                </a:solidFill>
                <a:ea typeface="Pretendard Light"/>
              </a:rPr>
              <a:t>웹사이트 제작 보고서</a:t>
            </a:r>
            <a:endParaRPr lang="ko-KR" sz="3500" b="0" i="0" u="none" strike="noStrike" spc="600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663700" y="2006600"/>
            <a:ext cx="60452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109"/>
              </a:lnSpc>
            </a:pPr>
            <a:r>
              <a:rPr lang="en-US" altLang="ko-KR" sz="2000" b="1" i="0" dirty="0">
                <a:solidFill>
                  <a:srgbClr val="B1B1B2"/>
                </a:solidFill>
                <a:effectLst/>
                <a:highlight>
                  <a:srgbClr val="F7F7F7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Global Network of Culture</a:t>
            </a:r>
            <a:endParaRPr lang="en-US" sz="1900" b="0" i="0" u="none" strike="noStrike" spc="500" dirty="0">
              <a:solidFill>
                <a:srgbClr val="FFFFFF">
                  <a:alpha val="45882"/>
                </a:srgb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500100" y="914400"/>
            <a:ext cx="3136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pc="500" dirty="0">
                <a:solidFill>
                  <a:srgbClr val="FFFFFF"/>
                </a:solidFill>
                <a:latin typeface="Pretendard Bold"/>
              </a:rPr>
              <a:t>2024.06.28</a:t>
            </a:r>
            <a:endParaRPr lang="en-US" sz="1800" b="0" i="0" u="none" strike="noStrike" spc="500" dirty="0">
              <a:solidFill>
                <a:srgbClr val="FFFFFF"/>
              </a:solidFill>
              <a:latin typeface="Pretendar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0" y="6153146"/>
            <a:ext cx="116840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215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403600" y="2363467"/>
            <a:ext cx="11493500" cy="228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12900" b="0" i="0" u="none" strike="noStrike" spc="-200" dirty="0">
                <a:solidFill>
                  <a:srgbClr val="FFFFFF"/>
                </a:solidFill>
                <a:latin typeface="Pretendard Black"/>
              </a:rPr>
              <a:t>"</a:t>
            </a:r>
            <a:r>
              <a:rPr lang="ko-KR" altLang="en-US" sz="12900" spc="-200" dirty="0">
                <a:solidFill>
                  <a:srgbClr val="FFFFFF"/>
                </a:solidFill>
                <a:latin typeface="Pretendard Black"/>
                <a:ea typeface="Pretendard Black"/>
              </a:rPr>
              <a:t>향후 계획</a:t>
            </a:r>
            <a:r>
              <a:rPr lang="en-US" sz="12900" b="0" i="0" u="none" strike="noStrike" spc="-200" dirty="0">
                <a:solidFill>
                  <a:srgbClr val="FFFFFF"/>
                </a:solidFill>
                <a:latin typeface="Pretendard Black"/>
              </a:rPr>
              <a:t>"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86500" y="1752600"/>
            <a:ext cx="5727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109"/>
              </a:lnSpc>
            </a:pP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Media website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52750" y="4649467"/>
            <a:ext cx="123825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altLang="ko-KR" sz="6500" b="0" i="0" u="none" strike="noStrike" spc="-1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r>
              <a:rPr lang="ko-KR" altLang="en-US" sz="6500" b="0" i="0" u="none" strike="noStrike" spc="-1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6500" spc="-1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</a:t>
            </a:r>
            <a:r>
              <a:rPr lang="ko-KR" altLang="en-US" sz="6500" spc="-1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진행 상황</a:t>
            </a:r>
            <a:endParaRPr lang="en-US" sz="6500" b="0" i="0" u="none" strike="noStrike" spc="-100" dirty="0">
              <a:solidFill>
                <a:srgbClr val="E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209800" y="6456676"/>
            <a:ext cx="14249400" cy="329819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메인 페이지가 바로 보이도록 접근성 개선</a:t>
            </a:r>
            <a:endParaRPr lang="en-US" altLang="ko-KR" sz="3000" b="0" i="0" u="none" strike="noStrike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  <a:p>
            <a:pPr lvl="0" algn="ctr">
              <a:lnSpc>
                <a:spcPct val="150000"/>
              </a:lnSpc>
            </a:pP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GNC </a:t>
            </a:r>
            <a:r>
              <a:rPr lang="en-US" altLang="ko-KR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Media</a:t>
            </a: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가 어떤 회사인지 메인 페이지에 보이도록 개선</a:t>
            </a:r>
            <a:r>
              <a:rPr lang="en-US" altLang="ko-KR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,</a:t>
            </a:r>
          </a:p>
          <a:p>
            <a:pPr lvl="0" algn="ctr">
              <a:lnSpc>
                <a:spcPct val="150000"/>
              </a:lnSpc>
            </a:pP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현재 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GNC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 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Media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에서 주관하는 전시회를 메인 영역에 노출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,</a:t>
            </a:r>
          </a:p>
          <a:p>
            <a:pPr lvl="0" algn="ctr">
              <a:lnSpc>
                <a:spcPct val="150000"/>
              </a:lnSpc>
            </a:pPr>
            <a:r>
              <a:rPr lang="ko-KR" altLang="en-US" sz="3000" dirty="0" err="1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더보기</a:t>
            </a: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 접근 필요없이 과거에 한 전시회를 간략하게 보일 수 있도록 데이터 및 </a:t>
            </a:r>
            <a:r>
              <a:rPr lang="en-US" altLang="ko-KR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UI </a:t>
            </a: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개선</a:t>
            </a:r>
            <a:endParaRPr lang="en-US" altLang="ko-KR" sz="3000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  <a:p>
            <a:pPr lvl="0" algn="ctr">
              <a:lnSpc>
                <a:spcPct val="150000"/>
              </a:lnSpc>
            </a:pPr>
            <a:r>
              <a:rPr 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1350px</a:t>
            </a: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이하 화면에서만 미디어 쿼리 적용</a:t>
            </a:r>
            <a:endParaRPr lang="en-US" sz="3000" b="0" i="0" u="none" strike="noStrike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61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50" y="6337300"/>
            <a:ext cx="116840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215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403600" y="2451100"/>
            <a:ext cx="11493500" cy="228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12900" b="0" i="0" u="none" strike="noStrike" spc="-200" dirty="0">
                <a:solidFill>
                  <a:srgbClr val="FFFFFF"/>
                </a:solidFill>
                <a:latin typeface="Pretendard Black"/>
              </a:rPr>
              <a:t>"</a:t>
            </a:r>
            <a:r>
              <a:rPr lang="ko-KR" altLang="en-US" sz="12900" spc="-200" dirty="0">
                <a:solidFill>
                  <a:srgbClr val="FFFFFF"/>
                </a:solidFill>
                <a:latin typeface="Pretendard Black"/>
                <a:ea typeface="Pretendard Black"/>
              </a:rPr>
              <a:t>향후 계획</a:t>
            </a:r>
            <a:r>
              <a:rPr lang="en-US" sz="12900" b="0" i="0" u="none" strike="noStrike" spc="-200" dirty="0">
                <a:solidFill>
                  <a:srgbClr val="FFFFFF"/>
                </a:solidFill>
                <a:latin typeface="Pretendard Black"/>
              </a:rPr>
              <a:t>"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86500" y="1752600"/>
            <a:ext cx="5727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109"/>
              </a:lnSpc>
            </a:pP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Media website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59100" y="4810760"/>
            <a:ext cx="123825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altLang="ko-KR" sz="6500" spc="-1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r>
              <a:rPr lang="ko-KR" altLang="en-US" sz="6500" b="0" i="0" u="none" strike="noStrike" spc="-1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6500" spc="-1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</a:t>
            </a:r>
            <a:r>
              <a:rPr lang="ko-KR" altLang="en-US" sz="6500" spc="-1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예정인 작업 </a:t>
            </a:r>
            <a:r>
              <a:rPr lang="ko-KR" altLang="en-US" sz="6500" spc="-1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방향</a:t>
            </a:r>
            <a:endParaRPr lang="en-US" sz="6500" b="0" i="0" u="none" strike="noStrike" spc="-100" dirty="0">
              <a:solidFill>
                <a:srgbClr val="E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444750" y="6781800"/>
            <a:ext cx="13335000" cy="26771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회원 가입</a:t>
            </a:r>
            <a:r>
              <a:rPr lang="en-US" altLang="ko-KR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, </a:t>
            </a: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전시회 검색 기능</a:t>
            </a:r>
            <a:r>
              <a:rPr lang="en-US" altLang="ko-KR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 </a:t>
            </a: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및 장바구니 기능과 유사한 북마크 기능 활성화</a:t>
            </a:r>
            <a:r>
              <a:rPr lang="en-US" altLang="ko-KR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, </a:t>
            </a:r>
          </a:p>
          <a:p>
            <a:pPr lvl="0" algn="ctr">
              <a:lnSpc>
                <a:spcPct val="150000"/>
              </a:lnSpc>
            </a:pPr>
            <a:r>
              <a:rPr lang="en-US" altLang="ko-KR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NOTICE </a:t>
            </a: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상세페이지인 게시판 기능 추가</a:t>
            </a:r>
            <a:r>
              <a:rPr lang="en-US" altLang="ko-KR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, </a:t>
            </a: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메인에서 상세페이지 이동 연결</a:t>
            </a:r>
            <a:endParaRPr lang="en-US" altLang="ko-KR" sz="3000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전시회 상세 페이지 구현하여 </a:t>
            </a:r>
            <a:r>
              <a:rPr lang="en-US" altLang="ko-KR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26</a:t>
            </a: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개 작품이 동일한 형식으로 보이도록 작업 예정</a:t>
            </a:r>
            <a:endParaRPr lang="en-US" altLang="ko-KR" sz="3000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3000" b="0" i="0" u="none" strike="noStrike" dirty="0" smtClean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그 외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디자인적으로 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UI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개선 및 모바일 버전 미디어 쿼리 적용</a:t>
            </a:r>
            <a:endParaRPr lang="en-US" sz="3000" b="0" i="0" u="none" strike="noStrike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857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0" y="6153146"/>
            <a:ext cx="116840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215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397250" y="3284194"/>
            <a:ext cx="11493500" cy="228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altLang="ko-KR" sz="15000" b="0" i="0" u="none" strike="noStrike" spc="-200" dirty="0" smtClean="0">
                <a:solidFill>
                  <a:srgbClr val="FFFFFF"/>
                </a:solidFill>
                <a:latin typeface="Pretendard ExtraBold" panose="020B0600000101010101" charset="-127"/>
                <a:ea typeface="Pretendard ExtraBold" panose="020B0600000101010101" charset="-127"/>
                <a:cs typeface="Pretendard ExtraBold" panose="020B0600000101010101" charset="-127"/>
              </a:rPr>
              <a:t>Q&amp;A</a:t>
            </a:r>
            <a:endParaRPr lang="en-US" sz="15000" b="0" i="0" u="none" strike="noStrike" spc="-200" dirty="0">
              <a:solidFill>
                <a:srgbClr val="FFFFFF"/>
              </a:solidFill>
              <a:latin typeface="Pretendard ExtraBold" panose="020B0600000101010101" charset="-127"/>
              <a:ea typeface="Pretendard ExtraBold" panose="020B0600000101010101" charset="-127"/>
              <a:cs typeface="Pretendard ExtraBold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04900" y="1536700"/>
            <a:ext cx="42418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10100" b="0" i="0" u="none" strike="noStrike" spc="-100">
                <a:solidFill>
                  <a:srgbClr val="FFFFFF"/>
                </a:solidFill>
                <a:ea typeface="Pretendard Black"/>
              </a:rPr>
              <a:t>목차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08100" y="1244600"/>
            <a:ext cx="56642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109"/>
              </a:lnSpc>
            </a:pPr>
            <a:r>
              <a:rPr 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Media website</a:t>
            </a:r>
            <a:endParaRPr lang="en-US" sz="1900" b="0" i="0" u="none" strike="noStrike" spc="500" dirty="0">
              <a:solidFill>
                <a:srgbClr val="E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0" y="3949700"/>
            <a:ext cx="7124700" cy="243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900" y="3949700"/>
            <a:ext cx="1219200" cy="243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3949700"/>
            <a:ext cx="7124700" cy="243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3949700"/>
            <a:ext cx="1219200" cy="2438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0" y="6591300"/>
            <a:ext cx="7124700" cy="2438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900" y="6591300"/>
            <a:ext cx="1219200" cy="2438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6591300"/>
            <a:ext cx="7124700" cy="2438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6591300"/>
            <a:ext cx="1219200" cy="2438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044700" y="4406900"/>
            <a:ext cx="889000" cy="1308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7500" b="0" i="0" u="none" strike="noStrike" spc="-100">
                <a:solidFill>
                  <a:srgbClr val="FFFFFF"/>
                </a:solidFill>
                <a:latin typeface="Pretendard Black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03600" y="4178300"/>
            <a:ext cx="40513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4700" spc="-100" dirty="0">
                <a:solidFill>
                  <a:srgbClr val="000000"/>
                </a:solidFill>
                <a:latin typeface="Pretendard Bold"/>
                <a:ea typeface="Pretendard Bold"/>
              </a:rPr>
              <a:t>사이트 분석</a:t>
            </a:r>
            <a:endParaRPr lang="en-US" sz="4700" b="0" i="0" u="none" strike="noStrike" spc="-100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441700" y="5181600"/>
            <a:ext cx="54737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ko-KR" altLang="en-US" sz="2300" b="0" i="0" u="none" strike="noStrike" dirty="0">
                <a:solidFill>
                  <a:srgbClr val="000000"/>
                </a:solidFill>
                <a:ea typeface="Pretendard Medium"/>
              </a:rPr>
              <a:t>벤치마킹한 기존 사이트 분석 </a:t>
            </a:r>
            <a:endParaRPr lang="en-US" sz="23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461500" y="4406900"/>
            <a:ext cx="8890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7500" b="0" i="0" u="none" strike="noStrike" spc="-100">
                <a:solidFill>
                  <a:srgbClr val="FFFFFF"/>
                </a:solidFill>
                <a:latin typeface="Pretendard Black"/>
              </a:rPr>
              <a:t>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820400" y="4178300"/>
            <a:ext cx="40513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4700" b="0" i="0" u="none" strike="noStrike" spc="-100" dirty="0">
                <a:solidFill>
                  <a:srgbClr val="000000"/>
                </a:solidFill>
                <a:ea typeface="Pretendard Bold"/>
              </a:rPr>
              <a:t>사용 언어</a:t>
            </a:r>
            <a:endParaRPr lang="en-US" sz="4700" b="0" i="0" u="none" strike="noStrike" spc="-100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858500" y="5181600"/>
            <a:ext cx="54737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en-US" altLang="ko-KR" sz="2300" b="0" i="0" u="none" strike="noStrike" dirty="0">
                <a:solidFill>
                  <a:srgbClr val="000000"/>
                </a:solidFill>
                <a:ea typeface="Pretendard Medium"/>
              </a:rPr>
              <a:t>2</a:t>
            </a:r>
            <a:r>
              <a:rPr lang="ko-KR" altLang="en-US" sz="2300" b="0" i="0" u="none" strike="noStrike" dirty="0">
                <a:solidFill>
                  <a:srgbClr val="000000"/>
                </a:solidFill>
                <a:ea typeface="Pretendard Medium"/>
              </a:rPr>
              <a:t>차 </a:t>
            </a:r>
            <a:r>
              <a:rPr lang="en-US" altLang="ko-KR" sz="2300" b="0" i="0" u="none" strike="noStrike" dirty="0">
                <a:solidFill>
                  <a:srgbClr val="000000"/>
                </a:solidFill>
                <a:ea typeface="Pretendard Medium"/>
              </a:rPr>
              <a:t>PJ</a:t>
            </a:r>
            <a:r>
              <a:rPr lang="ko-KR" altLang="en-US" sz="2300" b="0" i="0" u="none" strike="noStrike" dirty="0">
                <a:solidFill>
                  <a:srgbClr val="000000"/>
                </a:solidFill>
                <a:ea typeface="Pretendard Medium"/>
              </a:rPr>
              <a:t>에 사용한 프로그래밍 언어 소개</a:t>
            </a:r>
            <a:endParaRPr lang="en-US" sz="23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044700" y="7048500"/>
            <a:ext cx="8890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7500" b="0" i="0" u="none" strike="noStrike" spc="-100">
                <a:solidFill>
                  <a:srgbClr val="FFFFFF"/>
                </a:solidFill>
                <a:latin typeface="Pretendard Black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403600" y="6819900"/>
            <a:ext cx="40513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4700" spc="-100" dirty="0">
                <a:solidFill>
                  <a:srgbClr val="000000"/>
                </a:solidFill>
                <a:latin typeface="Pretendard Bold"/>
                <a:ea typeface="Pretendard Bold"/>
              </a:rPr>
              <a:t>레이아웃</a:t>
            </a:r>
            <a:endParaRPr lang="en-US" sz="4700" b="0" i="0" u="none" strike="noStrike" spc="-100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441700" y="7835900"/>
            <a:ext cx="54737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ko-KR" altLang="en-US" sz="2300" b="0" i="0" u="none" strike="noStrike" dirty="0">
                <a:solidFill>
                  <a:srgbClr val="000000"/>
                </a:solidFill>
                <a:ea typeface="Pretendard Medium"/>
              </a:rPr>
              <a:t>어떤 구성으로 작업하였는지 소개</a:t>
            </a:r>
            <a:endParaRPr lang="en-US" sz="23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474200" y="7048500"/>
            <a:ext cx="8890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7500" b="0" i="0" u="none" strike="noStrike" spc="-100">
                <a:solidFill>
                  <a:srgbClr val="FFFFFF"/>
                </a:solidFill>
                <a:latin typeface="Pretendard Black"/>
              </a:rPr>
              <a:t>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833100" y="6819900"/>
            <a:ext cx="40513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4700" spc="-100" dirty="0">
                <a:solidFill>
                  <a:srgbClr val="000000"/>
                </a:solidFill>
                <a:latin typeface="Pretendard Bold"/>
                <a:ea typeface="Pretendard Bold"/>
              </a:rPr>
              <a:t>향후 계획</a:t>
            </a:r>
            <a:endParaRPr lang="en-US" sz="4700" b="0" i="0" u="none" strike="noStrike" spc="-100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744752" y="7840870"/>
            <a:ext cx="54737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</a:rPr>
              <a:t>2</a:t>
            </a:r>
            <a:r>
              <a:rPr lang="ko-KR" altLang="en-US" sz="2300" dirty="0">
                <a:solidFill>
                  <a:srgbClr val="000000"/>
                </a:solidFill>
                <a:latin typeface="Pretendard Medium"/>
                <a:ea typeface="Pretendard Medium"/>
              </a:rPr>
              <a:t>차 </a:t>
            </a:r>
            <a:r>
              <a:rPr lang="en-US" altLang="ko-KR" sz="2300" dirty="0">
                <a:solidFill>
                  <a:srgbClr val="000000"/>
                </a:solidFill>
                <a:latin typeface="Pretendard Medium"/>
                <a:ea typeface="Pretendard Medium"/>
              </a:rPr>
              <a:t>PJ </a:t>
            </a:r>
            <a:r>
              <a:rPr lang="ko-KR" altLang="en-US" sz="2300" dirty="0">
                <a:solidFill>
                  <a:srgbClr val="000000"/>
                </a:solidFill>
                <a:latin typeface="Pretendard Medium"/>
                <a:ea typeface="Pretendard Medium"/>
              </a:rPr>
              <a:t>보완할 점과 </a:t>
            </a:r>
            <a:r>
              <a:rPr lang="en-US" altLang="ko-KR" sz="2300" dirty="0">
                <a:solidFill>
                  <a:srgbClr val="000000"/>
                </a:solidFill>
                <a:latin typeface="Pretendard Medium"/>
                <a:ea typeface="Pretendard Medium"/>
              </a:rPr>
              <a:t>3</a:t>
            </a:r>
            <a:r>
              <a:rPr lang="ko-KR" altLang="en-US" sz="2300" dirty="0">
                <a:solidFill>
                  <a:srgbClr val="000000"/>
                </a:solidFill>
                <a:latin typeface="Pretendard Medium"/>
                <a:ea typeface="Pretendard Medium"/>
              </a:rPr>
              <a:t>차 </a:t>
            </a:r>
            <a:r>
              <a:rPr lang="en-US" altLang="ko-KR" sz="2300" dirty="0">
                <a:solidFill>
                  <a:srgbClr val="000000"/>
                </a:solidFill>
                <a:latin typeface="Pretendard Medium"/>
                <a:ea typeface="Pretendard Medium"/>
              </a:rPr>
              <a:t>PJ</a:t>
            </a:r>
            <a:r>
              <a:rPr lang="ko-KR" altLang="en-US" sz="2300" dirty="0">
                <a:solidFill>
                  <a:srgbClr val="000000"/>
                </a:solidFill>
                <a:latin typeface="Pretendard Medium"/>
                <a:ea typeface="Pretendard Medium"/>
              </a:rPr>
              <a:t>에 반영할 부분 소개</a:t>
            </a:r>
            <a:endParaRPr lang="en-US" sz="23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41400" y="5346700"/>
            <a:ext cx="5892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왼쪽의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사진이나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그래프를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추가로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설명해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배경의</a:t>
            </a:r>
          </a:p>
          <a:p>
            <a:pPr lvl="0" algn="l">
              <a:lnSpc>
                <a:spcPct val="92960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완성해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보세요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300" y="6858000"/>
            <a:ext cx="42418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300" y="3213100"/>
            <a:ext cx="42418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8400" y="1536700"/>
            <a:ext cx="84455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10100" b="0" i="0" u="none" strike="noStrike" spc="-100" dirty="0">
                <a:solidFill>
                  <a:srgbClr val="FFFFFF"/>
                </a:solidFill>
                <a:ea typeface="Pretendard Black"/>
              </a:rPr>
              <a:t>사이트 분석</a:t>
            </a:r>
            <a:endParaRPr lang="ko-KR" sz="10100" b="0" i="0" u="none" strike="noStrike" spc="-100" dirty="0">
              <a:solidFill>
                <a:srgbClr val="FFFFFF"/>
              </a:solidFill>
              <a:ea typeface="Pretendard Black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08100" y="1244600"/>
            <a:ext cx="6337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7109"/>
              </a:lnSpc>
            </a:pP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Media website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0FA09FC-3DCA-50A6-0623-DE31EF1CB57B}"/>
              </a:ext>
            </a:extLst>
          </p:cNvPr>
          <p:cNvGrpSpPr/>
          <p:nvPr/>
        </p:nvGrpSpPr>
        <p:grpSpPr>
          <a:xfrm>
            <a:off x="780137" y="2133600"/>
            <a:ext cx="16060063" cy="6896100"/>
            <a:chOff x="780137" y="2133600"/>
            <a:chExt cx="16060063" cy="68961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59900" y="2133600"/>
              <a:ext cx="7480300" cy="325120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59900" y="2133600"/>
              <a:ext cx="990600" cy="3251200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9626600" y="2184400"/>
              <a:ext cx="723900" cy="1092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960"/>
                </a:lnSpc>
              </a:pPr>
              <a:r>
                <a:rPr lang="en-US" sz="6100" b="0" i="0" u="none" strike="noStrike" spc="-100" dirty="0">
                  <a:solidFill>
                    <a:srgbClr val="FFFFFF"/>
                  </a:solidFill>
                  <a:latin typeface="Pretendard Black"/>
                </a:rPr>
                <a:t>1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655300" y="2311400"/>
              <a:ext cx="4813300" cy="774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960"/>
                </a:lnSpc>
              </a:pPr>
              <a:r>
                <a:rPr lang="ko-KR" sz="4400" b="0" i="0" u="none" strike="noStrike" spc="-100" dirty="0">
                  <a:solidFill>
                    <a:srgbClr val="000000"/>
                  </a:solidFill>
                  <a:ea typeface="Pretendard Bold"/>
                </a:rPr>
                <a:t>첫번째</a:t>
              </a:r>
              <a:r>
                <a:rPr lang="en-US" altLang="ko-KR" sz="4400" b="0" i="0" u="none" strike="noStrike" spc="-100" dirty="0">
                  <a:solidFill>
                    <a:srgbClr val="000000"/>
                  </a:solidFill>
                  <a:ea typeface="Pretendard Bold"/>
                </a:rPr>
                <a:t> </a:t>
              </a:r>
              <a:r>
                <a:rPr lang="ko-KR" altLang="en-US" sz="4400" b="0" i="0" u="none" strike="noStrike" spc="-100" dirty="0">
                  <a:solidFill>
                    <a:srgbClr val="000000"/>
                  </a:solidFill>
                  <a:ea typeface="Pretendard Bold"/>
                </a:rPr>
                <a:t>개선 요인</a:t>
              </a:r>
              <a:r>
                <a:rPr lang="en-US" sz="4400" b="0" i="0" u="none" strike="noStrike" spc="-100" dirty="0">
                  <a:solidFill>
                    <a:srgbClr val="000000"/>
                  </a:solidFill>
                  <a:latin typeface="Pretendard Bold"/>
                </a:rPr>
                <a:t>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655300" y="3454400"/>
              <a:ext cx="5892800" cy="711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960"/>
                </a:lnSpc>
              </a:pPr>
              <a:r>
                <a:rPr lang="ko-KR" altLang="en-US" sz="2200" dirty="0" err="1">
                  <a:solidFill>
                    <a:srgbClr val="000000"/>
                  </a:solidFill>
                  <a:latin typeface="Pretendard SemiBold"/>
                  <a:ea typeface="Pretendard SemiBold"/>
                </a:rPr>
                <a:t>인트로</a:t>
              </a:r>
              <a:r>
                <a:rPr lang="ko-KR" altLang="en-US" sz="2200" dirty="0">
                  <a:solidFill>
                    <a:srgbClr val="000000"/>
                  </a:solidFill>
                  <a:latin typeface="Pretendard SemiBold"/>
                  <a:ea typeface="Pretendard SemiBold"/>
                </a:rPr>
                <a:t> 페이지에서 </a:t>
              </a:r>
              <a:r>
                <a:rPr lang="ko-KR" altLang="en-US" sz="2200" dirty="0" err="1">
                  <a:solidFill>
                    <a:srgbClr val="000000"/>
                  </a:solidFill>
                  <a:latin typeface="Pretendard SemiBold"/>
                  <a:ea typeface="Pretendard SemiBold"/>
                </a:rPr>
                <a:t>메인페이지로</a:t>
              </a:r>
              <a:r>
                <a:rPr lang="ko-KR" altLang="en-US" sz="2200" dirty="0">
                  <a:solidFill>
                    <a:srgbClr val="000000"/>
                  </a:solidFill>
                  <a:latin typeface="Pretendard SemiBold"/>
                  <a:ea typeface="Pretendard SemiBold"/>
                </a:rPr>
                <a:t> </a:t>
              </a:r>
              <a:r>
                <a:rPr lang="ko-KR" altLang="en-US" sz="2200" dirty="0" err="1">
                  <a:solidFill>
                    <a:srgbClr val="000000"/>
                  </a:solidFill>
                  <a:latin typeface="Pretendard SemiBold"/>
                  <a:ea typeface="Pretendard SemiBold"/>
                </a:rPr>
                <a:t>이동했을때</a:t>
              </a:r>
              <a:endParaRPr lang="en-US" sz="2200" b="0" i="0" u="none" strike="noStrike" dirty="0">
                <a:solidFill>
                  <a:srgbClr val="000000"/>
                </a:solidFill>
                <a:latin typeface="Pretendard SemiBold"/>
              </a:endParaRPr>
            </a:p>
            <a:p>
              <a:pPr lvl="0" algn="l">
                <a:lnSpc>
                  <a:spcPct val="92960"/>
                </a:lnSpc>
              </a:pPr>
              <a:r>
                <a:rPr lang="ko-KR" sz="2200" b="0" i="0" u="none" strike="noStrike" dirty="0">
                  <a:solidFill>
                    <a:srgbClr val="000000"/>
                  </a:solidFill>
                  <a:ea typeface="Pretendard SemiBold"/>
                </a:rPr>
                <a:t>현</a:t>
              </a:r>
              <a:r>
                <a:rPr lang="ko-KR" altLang="en-US" sz="2200" b="0" i="0" u="none" strike="noStrike" dirty="0">
                  <a:solidFill>
                    <a:srgbClr val="000000"/>
                  </a:solidFill>
                  <a:ea typeface="Pretendard SemiBold"/>
                </a:rPr>
                <a:t>재 전시중인 상세 페이지로 이동하는 점이 불편</a:t>
              </a:r>
              <a:endParaRPr lang="en-US" sz="2200" b="0" i="0" u="none" strike="noStrike" dirty="0">
                <a:solidFill>
                  <a:srgbClr val="000000"/>
                </a:solidFill>
                <a:latin typeface="Pretendard SemiBold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0655300" y="4381500"/>
              <a:ext cx="5994400" cy="622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960"/>
                </a:lnSpc>
              </a:pPr>
              <a:r>
                <a:rPr lang="ko-KR" altLang="en-US" sz="1900" dirty="0">
                  <a:solidFill>
                    <a:srgbClr val="000000"/>
                  </a:solidFill>
                  <a:latin typeface="Pretendard Regular" panose="02000503000000020004" pitchFamily="2" charset="-127"/>
                  <a:ea typeface="Pretendard Regular" panose="02000503000000020004" pitchFamily="2" charset="-127"/>
                </a:rPr>
                <a:t>메인 페이지에서 전시회 상세 페이지로 이동하도록 개선</a:t>
              </a:r>
              <a:endParaRPr lang="en-US" sz="1900" b="0" i="0" u="none" strike="noStrike" dirty="0">
                <a:solidFill>
                  <a:srgbClr val="000000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E592C69E-9C78-5980-3E7D-61497B966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0137" y="3663950"/>
              <a:ext cx="7678063" cy="5365750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D2DA2DE-F10E-E722-6DC7-F8F20A6E8F8E}"/>
              </a:ext>
            </a:extLst>
          </p:cNvPr>
          <p:cNvGrpSpPr/>
          <p:nvPr/>
        </p:nvGrpSpPr>
        <p:grpSpPr>
          <a:xfrm>
            <a:off x="729338" y="3619500"/>
            <a:ext cx="16110862" cy="5410200"/>
            <a:chOff x="729338" y="3619500"/>
            <a:chExt cx="16110862" cy="54102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59900" y="5778500"/>
              <a:ext cx="7480300" cy="32512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59900" y="5778500"/>
              <a:ext cx="990600" cy="3251200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9626600" y="5829300"/>
              <a:ext cx="723900" cy="1092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960"/>
                </a:lnSpc>
              </a:pPr>
              <a:r>
                <a:rPr lang="en-US" sz="6100" b="0" i="0" u="none" strike="noStrike" spc="-100" dirty="0">
                  <a:solidFill>
                    <a:srgbClr val="FFFFFF"/>
                  </a:solidFill>
                  <a:latin typeface="Pretendard Black"/>
                </a:rPr>
                <a:t>2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655300" y="5956300"/>
              <a:ext cx="4813300" cy="774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960"/>
                </a:lnSpc>
              </a:pPr>
              <a:r>
                <a:rPr lang="ko-KR" sz="4400" b="0" i="0" u="none" strike="noStrike" spc="-100" dirty="0">
                  <a:solidFill>
                    <a:srgbClr val="000000"/>
                  </a:solidFill>
                  <a:ea typeface="Pretendard Bold"/>
                </a:rPr>
                <a:t>두번째</a:t>
              </a:r>
              <a:r>
                <a:rPr lang="en-US" sz="4400" b="0" i="0" u="none" strike="noStrike" spc="-100" dirty="0">
                  <a:solidFill>
                    <a:srgbClr val="000000"/>
                  </a:solidFill>
                  <a:latin typeface="Pretendard Bold"/>
                </a:rPr>
                <a:t> </a:t>
              </a:r>
              <a:r>
                <a:rPr lang="ko-KR" altLang="en-US" sz="4400" spc="-100" dirty="0">
                  <a:solidFill>
                    <a:srgbClr val="000000"/>
                  </a:solidFill>
                  <a:ea typeface="Pretendard Bold"/>
                </a:rPr>
                <a:t>개선 요인</a:t>
              </a:r>
              <a:endParaRPr lang="en-US" sz="4400" b="0" i="0" u="none" strike="noStrike" spc="-100" dirty="0">
                <a:solidFill>
                  <a:srgbClr val="000000"/>
                </a:solidFill>
                <a:latin typeface="Pretendard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579100" y="7099300"/>
              <a:ext cx="6184900" cy="711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960"/>
                </a:lnSpc>
              </a:pPr>
              <a:r>
                <a:rPr lang="ko-KR" altLang="en-US" sz="2200" b="0" i="0" u="none" strike="noStrike" dirty="0">
                  <a:solidFill>
                    <a:srgbClr val="000000"/>
                  </a:solidFill>
                  <a:ea typeface="Pretendard SemiBold"/>
                </a:rPr>
                <a:t>과거 전시회를 찾아보려면</a:t>
              </a:r>
              <a:endParaRPr lang="en-US" altLang="ko-KR" sz="2200" b="0" i="0" u="none" strike="noStrike" dirty="0">
                <a:solidFill>
                  <a:srgbClr val="000000"/>
                </a:solidFill>
                <a:ea typeface="Pretendard SemiBold"/>
              </a:endParaRPr>
            </a:p>
            <a:p>
              <a:pPr lvl="0" algn="l">
                <a:lnSpc>
                  <a:spcPct val="92960"/>
                </a:lnSpc>
              </a:pPr>
              <a:r>
                <a:rPr lang="en-US" altLang="ko-KR" sz="2200" b="0" i="0" u="none" strike="noStrike" dirty="0">
                  <a:solidFill>
                    <a:srgbClr val="000000"/>
                  </a:solidFill>
                  <a:ea typeface="Pretendard SemiBold"/>
                </a:rPr>
                <a:t>Load More </a:t>
              </a:r>
              <a:r>
                <a:rPr lang="ko-KR" altLang="en-US" sz="2200" b="0" i="0" u="none" strike="noStrike" dirty="0">
                  <a:solidFill>
                    <a:srgbClr val="000000"/>
                  </a:solidFill>
                  <a:ea typeface="Pretendard SemiBold"/>
                </a:rPr>
                <a:t>버튼을 계속 눌러야 볼 수 있어서 접근성 불편</a:t>
              </a:r>
              <a:endParaRPr lang="en-US" sz="2200" b="0" i="0" u="none" strike="noStrike" dirty="0">
                <a:solidFill>
                  <a:srgbClr val="000000"/>
                </a:solidFill>
                <a:latin typeface="Pretendard SemiBold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655300" y="8026400"/>
              <a:ext cx="5892800" cy="622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960"/>
                </a:lnSpc>
              </a:pPr>
              <a:r>
                <a:rPr lang="ko-KR" altLang="en-US" sz="1900" b="0" i="0" u="none" strike="noStrike" dirty="0">
                  <a:solidFill>
                    <a:srgbClr val="000000"/>
                  </a:solidFill>
                  <a:ea typeface="Pretendard Regular"/>
                </a:rPr>
                <a:t>메인 페이지에 한눈에 볼 수 있도록 디자인적으로 접근성 개선</a:t>
              </a:r>
              <a:endParaRPr lang="en-US" sz="1900" b="0" i="0" u="none" strike="noStrike" dirty="0">
                <a:solidFill>
                  <a:srgbClr val="000000"/>
                </a:solidFill>
                <a:latin typeface="Pretendard Regular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0E81FD4-D66F-B50A-0450-9E81B4117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9338" y="3619500"/>
              <a:ext cx="7678062" cy="536574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3632200"/>
            <a:ext cx="67691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68400" y="1536700"/>
            <a:ext cx="84455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10100" spc="-100" dirty="0">
                <a:solidFill>
                  <a:srgbClr val="FFFFFF"/>
                </a:solidFill>
                <a:ea typeface="Pretendard Black"/>
              </a:rPr>
              <a:t>사용 언어</a:t>
            </a:r>
            <a:endParaRPr lang="ko-KR" sz="10100" b="0" i="0" u="none" strike="noStrike" spc="-100" dirty="0">
              <a:solidFill>
                <a:srgbClr val="FFFFFF"/>
              </a:solidFill>
              <a:ea typeface="Pretendard Black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08100" y="1244600"/>
            <a:ext cx="6108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7109"/>
              </a:lnSpc>
            </a:pP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Media website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33500" y="3976656"/>
            <a:ext cx="8039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en-US" sz="4400" b="0" i="0" u="none" strike="noStrike" spc="-100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React </a:t>
            </a:r>
            <a:r>
              <a:rPr lang="ko-KR" altLang="en-US" sz="4400" b="0" i="0" u="none" strike="noStrike" spc="-100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기반으로 프로그래밍 작업</a:t>
            </a:r>
            <a:endParaRPr lang="en-US" sz="4400" b="0" i="0" u="none" strike="noStrike" spc="-100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08100" y="4992657"/>
            <a:ext cx="7835900" cy="364334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React </a:t>
            </a:r>
            <a:r>
              <a:rPr lang="ko-KR" altLang="en-US" sz="26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확장자인 </a:t>
            </a:r>
            <a:r>
              <a:rPr lang="en-US" altLang="ko-KR" sz="2600" b="0" i="0" u="none" strike="noStrike" dirty="0" err="1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jsx</a:t>
            </a:r>
            <a:r>
              <a:rPr lang="en-US" altLang="ko-KR" sz="26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  </a:t>
            </a:r>
            <a:r>
              <a:rPr lang="ko-KR" altLang="en-US" sz="26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파일명으로 상단 </a:t>
            </a:r>
            <a:r>
              <a:rPr lang="ko-KR" altLang="en-US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영역</a:t>
            </a:r>
            <a:r>
              <a:rPr lang="en-US" altLang="ko-KR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, </a:t>
            </a:r>
            <a:r>
              <a:rPr lang="ko-KR" altLang="en-US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메인 영역</a:t>
            </a:r>
            <a:r>
              <a:rPr lang="en-US" altLang="ko-KR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,</a:t>
            </a:r>
            <a:r>
              <a:rPr lang="ko-KR" altLang="en-US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하단 영역을 나누고 각 영역에 맞는 세부 영역 및 상세 페이지 </a:t>
            </a:r>
            <a:r>
              <a:rPr lang="ko-KR" altLang="en-US" sz="2600" dirty="0" smtClean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모듈화 작업하였으며</a:t>
            </a:r>
            <a:r>
              <a:rPr lang="en-US" altLang="ko-KR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,</a:t>
            </a:r>
          </a:p>
          <a:p>
            <a:pPr lvl="0" algn="l">
              <a:lnSpc>
                <a:spcPct val="107899"/>
              </a:lnSpc>
            </a:pPr>
            <a:r>
              <a:rPr lang="ko-KR" altLang="en-US" sz="26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전시회 관련 정보는 </a:t>
            </a:r>
            <a:r>
              <a:rPr lang="en-US" altLang="ko-KR" sz="2600" b="0" i="0" u="none" strike="noStrike" dirty="0" err="1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js</a:t>
            </a:r>
            <a:r>
              <a:rPr lang="en-US" altLang="ko-KR" sz="26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 </a:t>
            </a:r>
            <a:r>
              <a:rPr lang="ko-KR" altLang="en-US" sz="26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확장자명으로  </a:t>
            </a:r>
            <a:r>
              <a:rPr lang="ko-KR" altLang="en-US" sz="2600" b="0" i="0" u="none" strike="noStrike" dirty="0" smtClean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데이터화하고</a:t>
            </a:r>
            <a:r>
              <a:rPr lang="en-US" altLang="ko-KR" sz="2600" b="0" i="0" u="none" strike="noStrike" dirty="0" smtClean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,</a:t>
            </a:r>
            <a:endParaRPr lang="en-US" altLang="ko-KR" sz="2600" b="0" i="0" u="none" strike="noStrike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  <a:p>
            <a:pPr lvl="0" algn="l">
              <a:lnSpc>
                <a:spcPct val="107899"/>
              </a:lnSpc>
            </a:pPr>
            <a:r>
              <a:rPr lang="en-US" altLang="ko-KR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SASS</a:t>
            </a:r>
            <a:r>
              <a:rPr lang="ko-KR" altLang="en-US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로 </a:t>
            </a:r>
            <a:r>
              <a:rPr lang="en-US" altLang="ko-KR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CSS </a:t>
            </a:r>
            <a:r>
              <a:rPr lang="ko-KR" altLang="en-US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디자인 구성함</a:t>
            </a:r>
            <a:endParaRPr lang="en-US" altLang="ko-KR" sz="2600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  <a:p>
            <a:pPr lvl="0" algn="l">
              <a:lnSpc>
                <a:spcPct val="107899"/>
              </a:lnSpc>
            </a:pPr>
            <a:endParaRPr lang="en-US" altLang="ko-KR" sz="2600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  <a:p>
            <a:pPr lvl="0" algn="l">
              <a:lnSpc>
                <a:spcPct val="107899"/>
              </a:lnSpc>
            </a:pPr>
            <a:r>
              <a:rPr lang="ko-KR" altLang="en-US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라이브러리 모듈 패키지 및 소스 배포는 </a:t>
            </a:r>
            <a:r>
              <a:rPr lang="en-US" altLang="ko-KR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Node.js</a:t>
            </a:r>
            <a:r>
              <a:rPr lang="ko-KR" altLang="en-US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를 </a:t>
            </a:r>
            <a:r>
              <a:rPr lang="ko-KR" altLang="en-US" sz="2600" dirty="0" smtClean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기반으로 </a:t>
            </a:r>
            <a:r>
              <a:rPr lang="ko-KR" altLang="en-US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웹으로 구현할 수 있도록 작업하였음</a:t>
            </a:r>
            <a:endParaRPr lang="en-US" altLang="ko-KR" sz="2600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  <a:p>
            <a:pPr lvl="0" algn="l">
              <a:lnSpc>
                <a:spcPct val="107899"/>
              </a:lnSpc>
            </a:pPr>
            <a:endParaRPr lang="en-US" altLang="ko-KR" sz="2600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17CBC2C-176C-2CCA-3D13-4AC5A3ACEDCF}"/>
              </a:ext>
            </a:extLst>
          </p:cNvPr>
          <p:cNvGrpSpPr/>
          <p:nvPr/>
        </p:nvGrpSpPr>
        <p:grpSpPr>
          <a:xfrm>
            <a:off x="11061700" y="1561282"/>
            <a:ext cx="5892800" cy="7874818"/>
            <a:chOff x="11061700" y="1561282"/>
            <a:chExt cx="5892800" cy="7874818"/>
          </a:xfrm>
        </p:grpSpPr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061700" y="1561282"/>
              <a:ext cx="5880100" cy="1970136"/>
            </a:xfrm>
            <a:prstGeom prst="rect">
              <a:avLst/>
            </a:prstGeom>
          </p:spPr>
        </p:pic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61700" y="3771900"/>
              <a:ext cx="5880100" cy="8001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074400" y="5486400"/>
              <a:ext cx="5867400" cy="290829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74400" y="8636000"/>
              <a:ext cx="5880100" cy="800100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11290300" y="3937000"/>
              <a:ext cx="53975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2960"/>
                </a:lnSpc>
              </a:pPr>
              <a:r>
                <a:rPr lang="en-US" altLang="ko-KR" sz="2200" b="0" i="0" u="none" strike="noStrike" dirty="0">
                  <a:solidFill>
                    <a:srgbClr val="00000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React </a:t>
              </a:r>
              <a:r>
                <a:rPr lang="ko-KR" altLang="en-US" sz="2200" b="0" i="0" u="none" strike="noStrike" dirty="0">
                  <a:solidFill>
                    <a:srgbClr val="00000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기반 코딩 작업</a:t>
              </a:r>
              <a:endParaRPr lang="ko-KR" sz="2200" b="0" i="0" u="none" strike="noStrike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315700" y="8801100"/>
              <a:ext cx="53975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2960"/>
                </a:lnSpc>
              </a:pPr>
              <a:r>
                <a:rPr lang="en-US" altLang="ko-KR" sz="2200" b="0" i="0" u="none" strike="noStrike" dirty="0">
                  <a:solidFill>
                    <a:srgbClr val="00000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Node.js </a:t>
              </a:r>
              <a:r>
                <a:rPr lang="ko-KR" altLang="en-US" sz="2200" b="0" i="0" u="none" strike="noStrike" dirty="0">
                  <a:solidFill>
                    <a:srgbClr val="00000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로 </a:t>
              </a:r>
              <a:r>
                <a:rPr lang="en-US" altLang="ko-KR" sz="2400" b="1" i="0" dirty="0">
                  <a:solidFill>
                    <a:srgbClr val="212529"/>
                  </a:solidFill>
                  <a:effectLst/>
                  <a:highlight>
                    <a:srgbClr val="FFFFFF"/>
                  </a:highlight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 JavaScript </a:t>
              </a:r>
              <a:r>
                <a:rPr lang="ko-KR" altLang="en-US" sz="2400" b="1" i="0" dirty="0">
                  <a:solidFill>
                    <a:srgbClr val="212529"/>
                  </a:solidFill>
                  <a:effectLst/>
                  <a:highlight>
                    <a:srgbClr val="FFFFFF"/>
                  </a:highlight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실행 </a:t>
              </a:r>
              <a:endParaRPr lang="ko-KR" sz="2200" b="0" i="0" u="none" strike="noStrike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43DF080-D406-9DF5-8A34-044ABE745618}"/>
              </a:ext>
            </a:extLst>
          </p:cNvPr>
          <p:cNvGrpSpPr/>
          <p:nvPr/>
        </p:nvGrpSpPr>
        <p:grpSpPr>
          <a:xfrm>
            <a:off x="6400800" y="381000"/>
            <a:ext cx="4311650" cy="2921000"/>
            <a:chOff x="1028700" y="1409700"/>
            <a:chExt cx="4311650" cy="2921000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27CF4F34-D28D-33D8-232F-836C3C1DE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41400" y="1409700"/>
              <a:ext cx="1970136" cy="1970136"/>
            </a:xfrm>
            <a:prstGeom prst="rect">
              <a:avLst/>
            </a:prstGeom>
          </p:spPr>
        </p:pic>
        <p:pic>
          <p:nvPicPr>
            <p:cNvPr id="19" name="Picture 3">
              <a:extLst>
                <a:ext uri="{FF2B5EF4-FFF2-40B4-BE49-F238E27FC236}">
                  <a16:creationId xmlns:a16="http://schemas.microsoft.com/office/drawing/2014/main" id="{D25E84B9-680C-9665-52D7-F6BA3D857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8700" y="3530600"/>
              <a:ext cx="4311650" cy="800100"/>
            </a:xfrm>
            <a:prstGeom prst="rect">
              <a:avLst/>
            </a:prstGeom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892B93FB-B928-9166-ED9C-B0C5014A2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76600" y="1750598"/>
              <a:ext cx="1585326" cy="1585326"/>
            </a:xfrm>
            <a:prstGeom prst="rect">
              <a:avLst/>
            </a:prstGeom>
          </p:spPr>
        </p:pic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A7C1FA44-E7CA-67AE-0F33-9F11CE471864}"/>
                </a:ext>
              </a:extLst>
            </p:cNvPr>
            <p:cNvSpPr txBox="1"/>
            <p:nvPr/>
          </p:nvSpPr>
          <p:spPr>
            <a:xfrm>
              <a:off x="1257300" y="3695700"/>
              <a:ext cx="393065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2960"/>
                </a:lnSpc>
              </a:pPr>
              <a:r>
                <a:rPr lang="ko-KR" altLang="en-US" sz="2200" dirty="0">
                  <a:solidFill>
                    <a:srgbClr val="000000"/>
                  </a:solidFill>
                  <a:ea typeface="Pretendard SemiBold"/>
                </a:rPr>
                <a:t>데이터 정리 </a:t>
              </a:r>
              <a:r>
                <a:rPr lang="en-US" altLang="ko-KR" sz="2200" dirty="0">
                  <a:solidFill>
                    <a:srgbClr val="000000"/>
                  </a:solidFill>
                  <a:ea typeface="Pretendard SemiBold"/>
                </a:rPr>
                <a:t>–</a:t>
              </a:r>
              <a:r>
                <a:rPr lang="ko-KR" altLang="en-US" sz="2200" dirty="0">
                  <a:solidFill>
                    <a:srgbClr val="000000"/>
                  </a:solidFill>
                  <a:ea typeface="Pretendard SemiBold"/>
                </a:rPr>
                <a:t> </a:t>
              </a:r>
              <a:r>
                <a:rPr lang="en-US" altLang="ko-KR" sz="2200" dirty="0">
                  <a:solidFill>
                    <a:srgbClr val="000000"/>
                  </a:solidFill>
                  <a:ea typeface="Pretendard SemiBold"/>
                </a:rPr>
                <a:t>JS / </a:t>
              </a:r>
              <a:r>
                <a:rPr lang="ko-KR" altLang="en-US" sz="2200" dirty="0">
                  <a:solidFill>
                    <a:srgbClr val="000000"/>
                  </a:solidFill>
                  <a:ea typeface="Pretendard SemiBold"/>
                </a:rPr>
                <a:t> </a:t>
              </a:r>
              <a:r>
                <a:rPr lang="en-US" altLang="ko-KR" sz="2200" dirty="0">
                  <a:solidFill>
                    <a:srgbClr val="000000"/>
                  </a:solidFill>
                  <a:ea typeface="Pretendard SemiBold"/>
                </a:rPr>
                <a:t>CSS </a:t>
              </a:r>
              <a:r>
                <a:rPr lang="ko-KR" altLang="en-US" sz="2200" dirty="0">
                  <a:solidFill>
                    <a:srgbClr val="000000"/>
                  </a:solidFill>
                  <a:ea typeface="Pretendard SemiBold"/>
                </a:rPr>
                <a:t>디자인 </a:t>
              </a:r>
              <a:r>
                <a:rPr lang="en-US" altLang="ko-KR" sz="2200" dirty="0">
                  <a:solidFill>
                    <a:srgbClr val="000000"/>
                  </a:solidFill>
                  <a:ea typeface="Pretendard SemiBold"/>
                </a:rPr>
                <a:t>-SCSS</a:t>
              </a:r>
              <a:r>
                <a:rPr lang="ko-KR" altLang="en-US" sz="2200" dirty="0">
                  <a:solidFill>
                    <a:srgbClr val="000000"/>
                  </a:solidFill>
                  <a:ea typeface="Pretendard SemiBold"/>
                </a:rPr>
                <a:t> </a:t>
              </a:r>
              <a:endParaRPr lang="ko-KR" sz="2200" b="0" i="0" u="none" strike="noStrike" dirty="0">
                <a:solidFill>
                  <a:srgbClr val="000000"/>
                </a:solidFill>
                <a:ea typeface="Pretendard SemiBol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5990771"/>
            <a:ext cx="14338300" cy="357232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3340100"/>
            <a:ext cx="14338300" cy="2489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5680" y="7544216"/>
            <a:ext cx="8670637" cy="2309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927600" y="1219200"/>
            <a:ext cx="84455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altLang="en-US" sz="10100" b="0" i="0" u="none" strike="noStrike" spc="-100" dirty="0" smtClean="0">
                <a:solidFill>
                  <a:srgbClr val="FFFFFF"/>
                </a:solidFill>
                <a:ea typeface="Pretendard Black"/>
              </a:rPr>
              <a:t>레이아웃</a:t>
            </a:r>
            <a:endParaRPr lang="ko-KR" sz="10100" b="0" i="0" u="none" strike="noStrike" spc="-100" dirty="0">
              <a:solidFill>
                <a:srgbClr val="FFFFFF"/>
              </a:solidFill>
              <a:ea typeface="Pretendard Black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299213" y="958850"/>
            <a:ext cx="6108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109"/>
              </a:lnSpc>
            </a:pP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Media website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62200" y="3822700"/>
            <a:ext cx="138684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en-US" sz="4400" b="0" i="0" u="none" strike="noStrike" spc="-100" dirty="0" smtClean="0">
                <a:solidFill>
                  <a:schemeClr val="bg1"/>
                </a:solidFill>
                <a:latin typeface="Pretendard ExtraBold"/>
              </a:rPr>
              <a:t>Index.js</a:t>
            </a:r>
            <a:r>
              <a:rPr lang="ko-KR" altLang="ko-KR" sz="4400" spc="-100" dirty="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altLang="en-US" sz="4000" spc="-100" dirty="0" smtClean="0"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메인 바탕으로</a:t>
            </a:r>
            <a:r>
              <a:rPr lang="ko-KR" altLang="en-US" sz="4000" spc="-100" dirty="0" smtClean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endParaRPr lang="en-US" altLang="ko-KR" sz="4000" spc="-100" dirty="0" smtClean="0">
              <a:solidFill>
                <a:srgbClr val="00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  <a:p>
            <a:pPr lvl="0" algn="ctr">
              <a:lnSpc>
                <a:spcPct val="105410"/>
              </a:lnSpc>
            </a:pPr>
            <a:r>
              <a:rPr lang="en-US" altLang="ko-KR" sz="4000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Component, CSS, static</a:t>
            </a:r>
            <a:r>
              <a:rPr lang="en-US" altLang="ko-KR" sz="4000" spc="-100" dirty="0" smtClean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ko-KR" altLang="en-US" sz="4000" spc="-100" dirty="0" err="1" smtClean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폴더화하여</a:t>
            </a:r>
            <a:r>
              <a:rPr lang="ko-KR" altLang="en-US" sz="4000" spc="-100" dirty="0" smtClean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기능별로 </a:t>
            </a:r>
            <a:r>
              <a:rPr lang="ko-KR" altLang="en-US" sz="4000" spc="-100" dirty="0" err="1" smtClean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구분짓기</a:t>
            </a:r>
            <a:r>
              <a:rPr lang="ko-KR" altLang="en-US" sz="4000" spc="-100" dirty="0" smtClean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 </a:t>
            </a:r>
            <a:endParaRPr lang="en-US" sz="4000" b="0" i="0" u="none" strike="noStrike" spc="-100" dirty="0">
              <a:solidFill>
                <a:srgbClr val="00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019800" y="6505851"/>
            <a:ext cx="75311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en-US" sz="4300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Components </a:t>
            </a:r>
            <a:r>
              <a:rPr lang="ko-KR" altLang="en-US" sz="4300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폴더가 핵심</a:t>
            </a:r>
            <a:endParaRPr lang="en-US" sz="4300" b="0" i="0" u="none" strike="noStrike" spc="-100" dirty="0">
              <a:solidFill>
                <a:srgbClr val="EF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019800" y="7719443"/>
            <a:ext cx="8610600" cy="167997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en-US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Layout </a:t>
            </a:r>
            <a:r>
              <a:rPr lang="ko-KR" altLang="en-US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폴더가 상단</a:t>
            </a:r>
            <a:r>
              <a:rPr lang="en-US" altLang="ko-KR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메인</a:t>
            </a:r>
            <a:r>
              <a:rPr lang="en-US" altLang="ko-KR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하단 영역 구분하는 컴포넌트 기능을 담당</a:t>
            </a:r>
            <a:endParaRPr lang="en-US" altLang="ko-KR" sz="2500" spc="-100" dirty="0" smtClean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ctr">
              <a:lnSpc>
                <a:spcPct val="112880"/>
              </a:lnSpc>
            </a:pPr>
            <a:r>
              <a:rPr lang="en-US" altLang="ko-KR" sz="2500" spc="-100" dirty="0" err="1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Layout.jsx</a:t>
            </a:r>
            <a:r>
              <a:rPr lang="en-US" altLang="ko-KR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파일이 </a:t>
            </a:r>
            <a:r>
              <a:rPr lang="en-US" altLang="ko-KR" sz="2500" spc="-100" dirty="0" err="1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TopArea</a:t>
            </a:r>
            <a:r>
              <a:rPr lang="en-US" altLang="ko-KR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en-US" altLang="ko-KR" sz="2500" spc="-100" dirty="0" err="1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MainArea</a:t>
            </a:r>
            <a:r>
              <a:rPr lang="en-US" altLang="ko-KR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en-US" altLang="ko-KR" sz="2500" spc="-100" dirty="0" err="1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FooterArea</a:t>
            </a:r>
            <a:r>
              <a:rPr lang="en-US" altLang="ko-KR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웹에서 </a:t>
            </a:r>
            <a:endParaRPr lang="en-US" altLang="ko-KR" sz="2500" spc="-100" dirty="0" smtClean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ctr">
              <a:lnSpc>
                <a:spcPct val="112880"/>
              </a:lnSpc>
            </a:pPr>
            <a:r>
              <a:rPr lang="ko-KR" altLang="en-US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구현할 수 있도록 코어 역할을 함</a:t>
            </a:r>
            <a:endParaRPr lang="en-US" altLang="ko-KR" sz="2500" spc="-100" dirty="0" smtClean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269" y="2564296"/>
            <a:ext cx="3061528" cy="723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5990771"/>
            <a:ext cx="14338300" cy="357232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3340100"/>
            <a:ext cx="14338300" cy="2489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044" y="7512358"/>
            <a:ext cx="10491471" cy="2794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927600" y="1219200"/>
            <a:ext cx="84455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altLang="en-US" sz="10100" b="0" i="0" u="none" strike="noStrike" spc="-100" dirty="0" smtClean="0">
                <a:solidFill>
                  <a:srgbClr val="FFFFFF"/>
                </a:solidFill>
                <a:ea typeface="Pretendard Black"/>
              </a:rPr>
              <a:t>레이아웃</a:t>
            </a:r>
            <a:endParaRPr lang="ko-KR" sz="10100" b="0" i="0" u="none" strike="noStrike" spc="-100" dirty="0">
              <a:solidFill>
                <a:srgbClr val="FFFFFF"/>
              </a:solidFill>
              <a:ea typeface="Pretendard Black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299213" y="958850"/>
            <a:ext cx="6108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109"/>
              </a:lnSpc>
            </a:pP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Media website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28850" y="3505200"/>
            <a:ext cx="138684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ko-KR" altLang="en-US" sz="4400" b="0" i="0" u="none" strike="noStrike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상단 영역 </a:t>
            </a:r>
            <a:r>
              <a:rPr lang="en-US" altLang="ko-KR" sz="4400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: Top-Area</a:t>
            </a:r>
            <a:endParaRPr lang="en-US" sz="4000" b="0" i="0" u="none" strike="noStrike" spc="-100" dirty="0">
              <a:solidFill>
                <a:srgbClr val="00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506278" y="6588887"/>
            <a:ext cx="91440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en-US" sz="4300" b="0" i="0" u="none" strike="noStrike" spc="-100" dirty="0" err="1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TopArea</a:t>
            </a:r>
            <a:r>
              <a:rPr 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ko-KR" alt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컴포넌트가 상단 영역의 코어 담당</a:t>
            </a:r>
            <a:endParaRPr lang="en-US" sz="4300" b="0" i="0" u="none" strike="noStrike" spc="-100" dirty="0">
              <a:solidFill>
                <a:srgbClr val="EF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181601" y="7717323"/>
            <a:ext cx="10299914" cy="167997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2880"/>
              </a:lnSpc>
            </a:pPr>
            <a:r>
              <a:rPr lang="en-US" altLang="ko-KR" sz="2400" spc="-100" dirty="0" err="1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TopArea</a:t>
            </a:r>
            <a:r>
              <a:rPr lang="en-US" altLang="ko-KR" sz="24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sz="24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컴포넌트 안에 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Logo, </a:t>
            </a:r>
            <a:r>
              <a:rPr lang="en-US" altLang="ko-KR" sz="2400" dirty="0" err="1" smtClean="0">
                <a:latin typeface="Pretendard Medium" panose="020B0600000101010101" charset="-127"/>
                <a:ea typeface="Pretendard Medium" panose="020B0600000101010101" charset="-127"/>
              </a:rPr>
              <a:t>TextBanner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, Search 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하위 컴포넌트로 구성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하위 컴포넌트는 </a:t>
            </a:r>
            <a:r>
              <a:rPr lang="en-US" altLang="ko-KR" sz="2400" dirty="0" err="1" smtClean="0">
                <a:latin typeface="Pretendard Medium" panose="020B0600000101010101" charset="-127"/>
                <a:ea typeface="Pretendard Medium" panose="020B0600000101010101" charset="-127"/>
              </a:rPr>
              <a:t>moduels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sz="2400" dirty="0" err="1" smtClean="0">
                <a:latin typeface="Pretendard Medium" panose="020B0600000101010101" charset="-127"/>
                <a:ea typeface="Pretendard Medium" panose="020B0600000101010101" charset="-127"/>
              </a:rPr>
              <a:t>폴더안에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sz="2400" dirty="0" err="1" smtClean="0">
                <a:latin typeface="Pretendard Medium" panose="020B0600000101010101" charset="-127"/>
                <a:ea typeface="Pretendard Medium" panose="020B0600000101010101" charset="-127"/>
              </a:rPr>
              <a:t>있으며이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 컴포넌트 파일이 모듈화 되어</a:t>
            </a:r>
            <a:endParaRPr lang="en-US" altLang="ko-KR" sz="2400" dirty="0" smtClean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algn="ctr">
              <a:lnSpc>
                <a:spcPct val="112880"/>
              </a:lnSpc>
            </a:pP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웹에서 각각 로고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전광판 텍스트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2400" dirty="0" err="1" smtClean="0">
                <a:latin typeface="Pretendard Medium" panose="020B0600000101010101" charset="-127"/>
                <a:ea typeface="Pretendard Medium" panose="020B0600000101010101" charset="-127"/>
              </a:rPr>
              <a:t>검색바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2400" dirty="0" err="1" smtClean="0">
                <a:latin typeface="Pretendard Medium" panose="020B0600000101010101" charset="-127"/>
                <a:ea typeface="Pretendard Medium" panose="020B0600000101010101" charset="-127"/>
              </a:rPr>
              <a:t>북마크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 기능으로 표출됨 </a:t>
            </a:r>
            <a:endParaRPr lang="en-US" altLang="ko-KR" sz="2400" dirty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algn="ctr">
              <a:lnSpc>
                <a:spcPct val="112880"/>
              </a:lnSpc>
            </a:pPr>
            <a:endParaRPr lang="en-US" altLang="ko-KR" sz="2400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2250" y="4781414"/>
            <a:ext cx="15316200" cy="97168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991" y="4781414"/>
            <a:ext cx="7554379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1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5138483"/>
            <a:ext cx="14338300" cy="442461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3234785"/>
            <a:ext cx="14338300" cy="16788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044" y="7096760"/>
            <a:ext cx="10491471" cy="2794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927600" y="1219200"/>
            <a:ext cx="84455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altLang="en-US" sz="10100" b="0" i="0" u="none" strike="noStrike" spc="-100" dirty="0" smtClean="0">
                <a:solidFill>
                  <a:srgbClr val="FFFFFF"/>
                </a:solidFill>
                <a:ea typeface="Pretendard Black"/>
              </a:rPr>
              <a:t>레이아웃</a:t>
            </a:r>
            <a:endParaRPr lang="ko-KR" sz="10100" b="0" i="0" u="none" strike="noStrike" spc="-100" dirty="0">
              <a:solidFill>
                <a:srgbClr val="FFFFFF"/>
              </a:solidFill>
              <a:ea typeface="Pretendard Black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299213" y="958850"/>
            <a:ext cx="6108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109"/>
              </a:lnSpc>
            </a:pP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Media website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16150" y="3331241"/>
            <a:ext cx="138684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ko-KR" altLang="en-US" sz="4400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메인</a:t>
            </a:r>
            <a:r>
              <a:rPr lang="ko-KR" altLang="en-US" sz="4400" b="0" i="0" u="none" strike="noStrike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영역 </a:t>
            </a:r>
            <a:r>
              <a:rPr lang="en-US" altLang="ko-KR" sz="4400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: Main</a:t>
            </a:r>
            <a:endParaRPr lang="en-US" sz="4000" b="0" i="0" u="none" strike="noStrike" spc="-100" dirty="0">
              <a:solidFill>
                <a:srgbClr val="00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506278" y="5254298"/>
            <a:ext cx="9352722" cy="179420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Pages </a:t>
            </a:r>
            <a:r>
              <a:rPr lang="ko-KR" alt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폴더의</a:t>
            </a:r>
            <a:r>
              <a:rPr 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en-US" sz="4300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Main </a:t>
            </a:r>
            <a:r>
              <a:rPr lang="ko-KR" altLang="en-US" sz="4300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컴</a:t>
            </a:r>
            <a:r>
              <a:rPr lang="ko-KR" alt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포넌트가</a:t>
            </a:r>
            <a:endParaRPr lang="en-US" altLang="ko-KR" sz="4300" b="0" i="0" u="none" strike="noStrike" spc="-100" dirty="0" smtClean="0">
              <a:solidFill>
                <a:srgbClr val="EF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  <a:p>
            <a:pPr lvl="0" algn="ctr">
              <a:lnSpc>
                <a:spcPct val="105410"/>
              </a:lnSpc>
            </a:pPr>
            <a:r>
              <a:rPr lang="ko-KR" altLang="en-US" sz="4300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메인</a:t>
            </a:r>
            <a:r>
              <a:rPr lang="ko-KR" alt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영역의 코어 담당</a:t>
            </a:r>
            <a:endParaRPr lang="en-US" sz="4300" b="0" i="0" u="none" strike="noStrike" spc="-100" dirty="0">
              <a:solidFill>
                <a:srgbClr val="EF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181601" y="7581900"/>
            <a:ext cx="10299914" cy="189366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2880"/>
              </a:lnSpc>
            </a:pPr>
            <a:r>
              <a:rPr lang="en-US" altLang="ko-KR" sz="24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Main </a:t>
            </a:r>
            <a:r>
              <a:rPr lang="ko-KR" altLang="en-US" sz="24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컴포넌트 안에 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Intro, Company, </a:t>
            </a:r>
            <a:r>
              <a:rPr lang="en-US" altLang="ko-KR" sz="2400" dirty="0" err="1" smtClean="0">
                <a:latin typeface="Pretendard Medium" panose="020B0600000101010101" charset="-127"/>
                <a:ea typeface="Pretendard Medium" panose="020B0600000101010101" charset="-127"/>
              </a:rPr>
              <a:t>NowWork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en-US" altLang="ko-KR" sz="2400" dirty="0" err="1" smtClean="0">
                <a:latin typeface="Pretendard Medium" panose="020B0600000101010101" charset="-127"/>
                <a:ea typeface="Pretendard Medium" panose="020B0600000101010101" charset="-127"/>
              </a:rPr>
              <a:t>PastWork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하위 컴포넌트로 구성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</a:p>
          <a:p>
            <a:pPr algn="ctr">
              <a:lnSpc>
                <a:spcPct val="112880"/>
              </a:lnSpc>
            </a:pP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하위 컴포넌트는 </a:t>
            </a:r>
            <a:r>
              <a:rPr lang="en-US" altLang="ko-KR" sz="2400" dirty="0" err="1" smtClean="0">
                <a:latin typeface="Pretendard Medium" panose="020B0600000101010101" charset="-127"/>
                <a:ea typeface="Pretendard Medium" panose="020B0600000101010101" charset="-127"/>
              </a:rPr>
              <a:t>moduels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sz="2400" dirty="0" err="1" smtClean="0">
                <a:latin typeface="Pretendard Medium" panose="020B0600000101010101" charset="-127"/>
                <a:ea typeface="Pretendard Medium" panose="020B0600000101010101" charset="-127"/>
              </a:rPr>
              <a:t>폴더안에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 있으며</a:t>
            </a:r>
            <a:endParaRPr lang="en-US" altLang="ko-KR" sz="2400" dirty="0" smtClean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algn="ctr">
              <a:lnSpc>
                <a:spcPct val="112880"/>
              </a:lnSpc>
            </a:pP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이 컴포넌트 파일이 모듈화 되어</a:t>
            </a:r>
            <a:endParaRPr lang="en-US" altLang="ko-KR" sz="2400" dirty="0" smtClean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algn="ctr">
              <a:lnSpc>
                <a:spcPct val="112880"/>
              </a:lnSpc>
            </a:pP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웹에서 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GNB 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메뉴 포함한 메인 이미지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, GNC 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미디어 회사 정보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현재 전시중인 작품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</a:p>
          <a:p>
            <a:pPr algn="ctr">
              <a:lnSpc>
                <a:spcPct val="112880"/>
              </a:lnSpc>
            </a:pP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과거 전시회 작품 모음집으로 표출됨 </a:t>
            </a:r>
            <a:endParaRPr lang="en-US" altLang="ko-KR" sz="2400" dirty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algn="ctr">
              <a:lnSpc>
                <a:spcPct val="112880"/>
              </a:lnSpc>
            </a:pPr>
            <a:endParaRPr lang="en-US" altLang="ko-KR" sz="2400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231" y="5435209"/>
            <a:ext cx="4800601" cy="381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90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4419600"/>
            <a:ext cx="7759700" cy="482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700" y="4419600"/>
            <a:ext cx="7759700" cy="482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700" y="6159500"/>
            <a:ext cx="1333500" cy="133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851900" y="6362700"/>
            <a:ext cx="419100" cy="939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8700" y="5892800"/>
            <a:ext cx="56388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4150" y="5560184"/>
            <a:ext cx="56388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" y="9245600"/>
            <a:ext cx="7759700" cy="24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3700" y="9232900"/>
            <a:ext cx="77597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124200" y="3136900"/>
            <a:ext cx="112014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ko-KR" altLang="en-US" sz="3100" b="0" i="0" u="none" strike="noStrike" spc="-100" dirty="0" smtClean="0">
                <a:solidFill>
                  <a:srgbClr val="FFFFFF"/>
                </a:solidFill>
                <a:ea typeface="Pretendard Medium"/>
              </a:rPr>
              <a:t>정보 전달 목적인 파트는 </a:t>
            </a:r>
            <a:r>
              <a:rPr lang="en-US" altLang="ko-KR" sz="3100" b="0" i="0" u="none" strike="noStrike" spc="-100" dirty="0" smtClean="0">
                <a:solidFill>
                  <a:srgbClr val="FFFFFF"/>
                </a:solidFill>
                <a:ea typeface="Pretendard Medium"/>
              </a:rPr>
              <a:t>Data </a:t>
            </a:r>
            <a:r>
              <a:rPr lang="ko-KR" altLang="en-US" sz="3100" b="0" i="0" u="none" strike="noStrike" spc="-100" dirty="0" smtClean="0">
                <a:solidFill>
                  <a:srgbClr val="FFFFFF"/>
                </a:solidFill>
                <a:ea typeface="Pretendard Medium"/>
              </a:rPr>
              <a:t>폴더 내 </a:t>
            </a:r>
            <a:r>
              <a:rPr lang="en-US" altLang="ko-KR" sz="3100" b="0" i="0" u="none" strike="noStrike" spc="-100" dirty="0" smtClean="0">
                <a:solidFill>
                  <a:srgbClr val="FFFFFF"/>
                </a:solidFill>
                <a:ea typeface="Pretendard Medium"/>
              </a:rPr>
              <a:t>JS </a:t>
            </a:r>
            <a:r>
              <a:rPr lang="ko-KR" altLang="en-US" sz="3100" b="0" i="0" u="none" strike="noStrike" spc="-100" dirty="0" smtClean="0">
                <a:solidFill>
                  <a:srgbClr val="FFFFFF"/>
                </a:solidFill>
                <a:ea typeface="Pretendard Medium"/>
              </a:rPr>
              <a:t>파일 기반으로 데이터화 작업 진행</a:t>
            </a:r>
            <a:endParaRPr lang="en-US" sz="3100" b="0" i="0" u="none" strike="noStrike" spc="-100" dirty="0">
              <a:solidFill>
                <a:srgbClr val="FFFFFF"/>
              </a:solidFill>
              <a:latin typeface="Pretendard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927600" y="1219200"/>
            <a:ext cx="8445500" cy="180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altLang="en-US" sz="10100" spc="-100" dirty="0">
                <a:solidFill>
                  <a:srgbClr val="FFFFFF"/>
                </a:solidFill>
                <a:ea typeface="Pretendard Black"/>
              </a:rPr>
              <a:t>레이아웃</a:t>
            </a:r>
            <a:endParaRPr lang="ko-KR" altLang="ko-KR" sz="10100" spc="-100" dirty="0">
              <a:solidFill>
                <a:srgbClr val="FFFFFF"/>
              </a:solidFill>
              <a:ea typeface="Pretendard Black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340350" y="995846"/>
            <a:ext cx="6108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109"/>
              </a:lnSpc>
            </a:pP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Media website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463800" y="4575313"/>
            <a:ext cx="54737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b="0" i="0" u="none" strike="noStrike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정보 전달 페이지는  </a:t>
            </a:r>
            <a:r>
              <a:rPr lang="ko-KR" altLang="en-US" sz="4400" b="0" i="0" u="none" strike="noStrike" dirty="0" err="1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데이터화로</a:t>
            </a:r>
            <a:endParaRPr lang="en-US" sz="4400" b="0" i="0" u="none" strike="noStrike" dirty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374900" y="6057900"/>
            <a:ext cx="55626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500" b="0" i="0" u="none" strike="noStrike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GNC Media </a:t>
            </a:r>
            <a:r>
              <a:rPr lang="ko-KR" altLang="en-US" sz="2500" b="0" i="0" u="none" strike="noStrike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회사 정보</a:t>
            </a:r>
            <a:r>
              <a:rPr lang="en-US" altLang="ko-KR" sz="2500" b="0" i="0" u="none" strike="noStrike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,</a:t>
            </a:r>
          </a:p>
          <a:p>
            <a:pPr lvl="0" algn="ctr">
              <a:lnSpc>
                <a:spcPct val="99600"/>
              </a:lnSpc>
            </a:pPr>
            <a:r>
              <a:rPr lang="ko-KR" altLang="en-US" sz="2500" b="0" i="0" u="none" strike="noStrike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해당 회사에서 담당한 전시회 정보를 구분하여 정리</a:t>
            </a:r>
            <a:endParaRPr lang="en-US" sz="2500" b="0" i="0" u="none" strike="noStrike" dirty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363476" y="4622524"/>
            <a:ext cx="56388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b="0" i="0" u="none" strike="noStrike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웹에서는 어떻게 표출되나 </a:t>
            </a:r>
            <a:endParaRPr lang="en-US" sz="4400" b="0" i="0" u="none" strike="noStrike" dirty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6871" y="7353300"/>
            <a:ext cx="2619657" cy="1627257"/>
          </a:xfrm>
          <a:prstGeom prst="rect">
            <a:avLst/>
          </a:prstGeom>
        </p:spPr>
      </p:pic>
      <p:sp>
        <p:nvSpPr>
          <p:cNvPr id="22" name="TextBox 16"/>
          <p:cNvSpPr txBox="1"/>
          <p:nvPr/>
        </p:nvSpPr>
        <p:spPr>
          <a:xfrm>
            <a:off x="4165600" y="7353300"/>
            <a:ext cx="4229100" cy="163222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500" b="0" i="0" u="none" strike="noStrike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Exhibition – </a:t>
            </a:r>
            <a:r>
              <a:rPr lang="ko-KR" altLang="en-US" sz="2500" b="0" i="0" u="none" strike="noStrike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전시회 정보</a:t>
            </a:r>
            <a:endParaRPr lang="en-US" altLang="ko-KR" sz="2500" b="0" i="0" u="none" strike="noStrike" dirty="0" smtClean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2500" b="0" i="0" u="none" strike="noStrike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GNC – </a:t>
            </a:r>
            <a:r>
              <a:rPr lang="ko-KR" altLang="en-US" sz="2500" b="0" i="0" u="none" strike="noStrike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회사 정보</a:t>
            </a:r>
            <a:endParaRPr lang="en-US" altLang="ko-KR" sz="2500" b="0" i="0" u="none" strike="noStrike" dirty="0" smtClean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2500" b="0" i="0" u="none" strike="noStrike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Poster – </a:t>
            </a:r>
            <a:r>
              <a:rPr lang="ko-KR" altLang="en-US" sz="2500" b="0" i="0" u="none" strike="noStrike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전시회 홍보 포스터</a:t>
            </a:r>
            <a:r>
              <a:rPr lang="en-US" altLang="ko-KR" sz="2500" b="0" i="0" u="none" strike="noStrike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endParaRPr lang="en-US" sz="2500" b="0" i="0" u="none" strike="noStrike" dirty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61800" y="6199912"/>
            <a:ext cx="5022518" cy="296234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10783" y="5803900"/>
            <a:ext cx="3276534" cy="2057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5138483"/>
            <a:ext cx="14338300" cy="442461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3234785"/>
            <a:ext cx="14338300" cy="16788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044" y="7096760"/>
            <a:ext cx="10491471" cy="2794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927600" y="1219200"/>
            <a:ext cx="84455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altLang="en-US" sz="10100" b="0" i="0" u="none" strike="noStrike" spc="-100" dirty="0" smtClean="0">
                <a:solidFill>
                  <a:srgbClr val="FFFFFF"/>
                </a:solidFill>
                <a:ea typeface="Pretendard Black"/>
              </a:rPr>
              <a:t>레이아웃</a:t>
            </a:r>
            <a:endParaRPr lang="ko-KR" sz="10100" b="0" i="0" u="none" strike="noStrike" spc="-100" dirty="0">
              <a:solidFill>
                <a:srgbClr val="FFFFFF"/>
              </a:solidFill>
              <a:ea typeface="Pretendard Black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299213" y="958850"/>
            <a:ext cx="6108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109"/>
              </a:lnSpc>
            </a:pP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Media website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16150" y="3331241"/>
            <a:ext cx="138684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05410"/>
              </a:lnSpc>
            </a:pPr>
            <a:r>
              <a:rPr lang="ko-KR" altLang="en-US" sz="4400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하단</a:t>
            </a:r>
            <a:r>
              <a:rPr lang="ko-KR" altLang="en-US" sz="4400" b="0" i="0" u="none" strike="noStrike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영역 </a:t>
            </a:r>
            <a:r>
              <a:rPr lang="en-US" altLang="ko-KR" sz="4400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: </a:t>
            </a:r>
            <a:r>
              <a:rPr lang="en-US" altLang="ko-KR" sz="4400" spc="-100" dirty="0" err="1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FooterArea</a:t>
            </a:r>
            <a:endParaRPr lang="en-US" altLang="ko-KR" dirty="0"/>
          </a:p>
        </p:txBody>
      </p:sp>
      <p:sp>
        <p:nvSpPr>
          <p:cNvPr id="10" name="TextBox 10"/>
          <p:cNvSpPr txBox="1"/>
          <p:nvPr/>
        </p:nvSpPr>
        <p:spPr>
          <a:xfrm>
            <a:off x="5506278" y="5254298"/>
            <a:ext cx="9352722" cy="179420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en-US" sz="4300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layout</a:t>
            </a:r>
            <a:r>
              <a:rPr 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ko-KR" alt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폴더의</a:t>
            </a:r>
            <a:r>
              <a:rPr 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en-US" sz="4300" spc="-100" dirty="0" err="1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FooterArea</a:t>
            </a:r>
            <a:r>
              <a:rPr lang="en-US" sz="4300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ko-KR" altLang="en-US" sz="4300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컴</a:t>
            </a:r>
            <a:r>
              <a:rPr lang="ko-KR" alt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포넌트가</a:t>
            </a:r>
            <a:endParaRPr lang="en-US" altLang="ko-KR" sz="4300" b="0" i="0" u="none" strike="noStrike" spc="-100" dirty="0" smtClean="0">
              <a:solidFill>
                <a:srgbClr val="EF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  <a:p>
            <a:pPr lvl="0" algn="ctr">
              <a:lnSpc>
                <a:spcPct val="105410"/>
              </a:lnSpc>
            </a:pPr>
            <a:r>
              <a:rPr lang="ko-KR" altLang="en-US" sz="4300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하단</a:t>
            </a:r>
            <a:r>
              <a:rPr lang="ko-KR" alt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영역의 코어 담당</a:t>
            </a:r>
            <a:endParaRPr lang="en-US" sz="4300" b="0" i="0" u="none" strike="noStrike" spc="-100" dirty="0">
              <a:solidFill>
                <a:srgbClr val="EF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784636" y="7349585"/>
            <a:ext cx="10299914" cy="212597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2880"/>
              </a:lnSpc>
            </a:pPr>
            <a:r>
              <a:rPr lang="en-US" altLang="ko-KR" sz="2400" dirty="0" err="1">
                <a:latin typeface="Pretendard Medium" panose="020B0600000101010101" charset="-127"/>
                <a:ea typeface="Pretendard Medium" panose="020B0600000101010101" charset="-127"/>
              </a:rPr>
              <a:t>FooterArea</a:t>
            </a:r>
            <a:r>
              <a:rPr lang="en-US" altLang="ko-KR" sz="2400" dirty="0">
                <a:latin typeface="Pretendard Medium" panose="020B0600000101010101" charset="-127"/>
                <a:ea typeface="Pretendard Medium" panose="020B0600000101010101" charset="-127"/>
              </a:rPr>
              <a:t>  </a:t>
            </a:r>
            <a:r>
              <a:rPr lang="ko-KR" altLang="en-US" sz="2400" dirty="0">
                <a:latin typeface="Pretendard Medium" panose="020B0600000101010101" charset="-127"/>
                <a:ea typeface="Pretendard Medium" panose="020B0600000101010101" charset="-127"/>
              </a:rPr>
              <a:t>컴포넌트 안에 </a:t>
            </a:r>
            <a:r>
              <a:rPr lang="en-US" altLang="ko-KR" sz="2400" dirty="0">
                <a:latin typeface="Pretendard Medium" panose="020B0600000101010101" charset="-127"/>
                <a:ea typeface="Pretendard Medium" panose="020B0600000101010101" charset="-127"/>
              </a:rPr>
              <a:t> GNC Media </a:t>
            </a:r>
            <a:r>
              <a:rPr lang="ko-KR" altLang="en-US" sz="2400" dirty="0">
                <a:latin typeface="Pretendard Medium" panose="020B0600000101010101" charset="-127"/>
                <a:ea typeface="Pretendard Medium" panose="020B0600000101010101" charset="-127"/>
              </a:rPr>
              <a:t>회사 정보 바탕으로  하단 영역 구성</a:t>
            </a:r>
            <a:r>
              <a:rPr lang="en-US" altLang="ko-KR" sz="2400" dirty="0">
                <a:latin typeface="Pretendard Medium" panose="020B0600000101010101" charset="-127"/>
                <a:ea typeface="Pretendard Medium" panose="020B0600000101010101" charset="-127"/>
              </a:rPr>
              <a:t>,</a:t>
            </a:r>
          </a:p>
          <a:p>
            <a:pPr algn="ctr">
              <a:lnSpc>
                <a:spcPct val="112880"/>
              </a:lnSpc>
            </a:pPr>
            <a:r>
              <a:rPr lang="ko-KR" altLang="en-US" sz="2400" dirty="0">
                <a:latin typeface="Pretendard Medium" panose="020B0600000101010101" charset="-127"/>
                <a:ea typeface="Pretendard Medium" panose="020B0600000101010101" charset="-127"/>
              </a:rPr>
              <a:t>하위 컴포넌트로 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pages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의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 Footer</a:t>
            </a:r>
            <a:r>
              <a:rPr lang="ko-KR" altLang="en-US" sz="2400" dirty="0">
                <a:latin typeface="Pretendard Medium" panose="020B0600000101010101" charset="-127"/>
                <a:ea typeface="Pretendard Medium" panose="020B0600000101010101" charset="-127"/>
              </a:rPr>
              <a:t>가 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있음 </a:t>
            </a:r>
            <a:endParaRPr lang="en-US" altLang="ko-KR" sz="2400" dirty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algn="ctr">
              <a:lnSpc>
                <a:spcPct val="112880"/>
              </a:lnSpc>
            </a:pPr>
            <a:r>
              <a:rPr lang="ko-KR" altLang="en-US" sz="2400" dirty="0">
                <a:latin typeface="Pretendard Medium" panose="020B0600000101010101" charset="-127"/>
                <a:ea typeface="Pretendard Medium" panose="020B0600000101010101" charset="-127"/>
              </a:rPr>
              <a:t>이 컴포넌트 파일이 모듈화 되어</a:t>
            </a:r>
            <a:endParaRPr lang="en-US" altLang="ko-KR" sz="2400" dirty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algn="ctr">
              <a:lnSpc>
                <a:spcPct val="112880"/>
              </a:lnSpc>
            </a:pP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웹에서 스크롤 기능이 들어간 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GNC Media Contact 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화면이 표출됨</a:t>
            </a:r>
            <a:endParaRPr lang="en-US" altLang="ko-KR" sz="2400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131" y="4127500"/>
            <a:ext cx="8062924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8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610</Words>
  <Application>Microsoft Office PowerPoint</Application>
  <PresentationFormat>사용자 지정</PresentationFormat>
  <Paragraphs>105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3" baseType="lpstr">
      <vt:lpstr>Pretendard Bold</vt:lpstr>
      <vt:lpstr>맑은 고딕</vt:lpstr>
      <vt:lpstr>Pretendard Light</vt:lpstr>
      <vt:lpstr>Pretendard Black</vt:lpstr>
      <vt:lpstr>Arial</vt:lpstr>
      <vt:lpstr>Pretendard SemiBold</vt:lpstr>
      <vt:lpstr>Calibri</vt:lpstr>
      <vt:lpstr>Pretendard ExtraBold</vt:lpstr>
      <vt:lpstr>Pretendard Regular</vt:lpstr>
      <vt:lpstr>Pretendard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</cp:lastModifiedBy>
  <cp:revision>22</cp:revision>
  <dcterms:created xsi:type="dcterms:W3CDTF">2006-08-16T00:00:00Z</dcterms:created>
  <dcterms:modified xsi:type="dcterms:W3CDTF">2024-06-28T05:03:35Z</dcterms:modified>
</cp:coreProperties>
</file>